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</p:sldMasterIdLst>
  <p:notesMasterIdLst>
    <p:notesMasterId r:id="rId42"/>
  </p:notesMasterIdLst>
  <p:sldIdLst>
    <p:sldId id="287" r:id="rId3"/>
    <p:sldId id="293" r:id="rId4"/>
    <p:sldId id="257" r:id="rId5"/>
    <p:sldId id="258" r:id="rId6"/>
    <p:sldId id="259" r:id="rId7"/>
    <p:sldId id="260" r:id="rId8"/>
    <p:sldId id="261" r:id="rId9"/>
    <p:sldId id="288" r:id="rId10"/>
    <p:sldId id="263" r:id="rId11"/>
    <p:sldId id="262" r:id="rId12"/>
    <p:sldId id="277" r:id="rId13"/>
    <p:sldId id="294" r:id="rId14"/>
    <p:sldId id="295" r:id="rId15"/>
    <p:sldId id="296" r:id="rId16"/>
    <p:sldId id="297" r:id="rId17"/>
    <p:sldId id="299" r:id="rId18"/>
    <p:sldId id="300" r:id="rId19"/>
    <p:sldId id="266" r:id="rId20"/>
    <p:sldId id="265" r:id="rId21"/>
    <p:sldId id="264" r:id="rId22"/>
    <p:sldId id="290" r:id="rId23"/>
    <p:sldId id="301" r:id="rId24"/>
    <p:sldId id="269" r:id="rId25"/>
    <p:sldId id="272" r:id="rId26"/>
    <p:sldId id="273" r:id="rId27"/>
    <p:sldId id="270" r:id="rId28"/>
    <p:sldId id="271" r:id="rId29"/>
    <p:sldId id="268" r:id="rId30"/>
    <p:sldId id="304" r:id="rId31"/>
    <p:sldId id="291" r:id="rId32"/>
    <p:sldId id="302" r:id="rId33"/>
    <p:sldId id="303" r:id="rId34"/>
    <p:sldId id="275" r:id="rId35"/>
    <p:sldId id="276" r:id="rId36"/>
    <p:sldId id="278" r:id="rId37"/>
    <p:sldId id="285" r:id="rId38"/>
    <p:sldId id="279" r:id="rId39"/>
    <p:sldId id="283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599F3-F377-472D-8799-8FC1C81C1ABC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94FCE-A498-48B1-8BF9-9B9589777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8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EFEEC8-6234-4CBF-9F6C-5441A1A5AF8A}" type="slidenum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943D6-118B-40AB-A5DD-F793E808173A}" type="datetime1">
              <a:rPr lang="en-US" altLang="ru-RU" smtClean="0"/>
              <a:t>11/17/2019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0BF2-3792-41B1-9BF4-0D194CE3BE30}" type="datetime1">
              <a:rPr lang="en-US" altLang="ru-RU" smtClean="0"/>
              <a:t>11/17/2019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CAF3-8616-4418-BA34-8087427CD5D9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1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6096E-9F29-4FBF-977A-3238A131A300}" type="datetime1">
              <a:rPr lang="en-US" altLang="ru-RU" smtClean="0"/>
              <a:t>11/17/2019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451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EED76-A309-4C9B-B43C-FA3D8F63F8CC}" type="datetime1">
              <a:rPr lang="en-US" altLang="ru-RU" smtClean="0"/>
              <a:t>11/17/2019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8185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E05A-A107-4E8B-B12E-22FE42426C6E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5D07D2-115C-4C3C-B9C8-941A615CB837}" type="datetime1">
              <a:rPr lang="en-US" altLang="ru-RU" smtClean="0"/>
              <a:t>11/17/2019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1074B62F-421A-47E6-9243-7A7F0D755A0C}" type="datetime1">
              <a:rPr lang="en-US" altLang="ru-RU" smtClean="0"/>
              <a:pPr>
                <a:defRPr/>
              </a:pPr>
              <a:t>11/17/2019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56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smtClean="0">
                <a:latin typeface="Calibri"/>
                <a:ea typeface="ＭＳ Ｐゴシック" panose="020B0600070205080204" pitchFamily="34" charset="-128"/>
                <a:cs typeface="Calibri"/>
              </a:rPr>
              <a:t>PostgreSQL </a:t>
            </a: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latin typeface="Calibri"/>
                <a:ea typeface="ＭＳ Ｐゴシック" panose="020B0600070205080204" pitchFamily="34" charset="-128"/>
                <a:cs typeface="Calibri"/>
              </a:rPr>
              <a:t>Under Pressure</a:t>
            </a:r>
            <a:endParaRPr kumimoji="0" lang="en-US" altLang="ru-RU" sz="36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6555977" y="6114747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err="1" smtClean="0">
                <a:solidFill>
                  <a:srgbClr val="898989"/>
                </a:solidFill>
                <a:latin typeface="Calibri" charset="0"/>
              </a:rPr>
              <a:t>Ноябр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ь, 201</a:t>
            </a:r>
            <a:r>
              <a:rPr lang="ru-RU" sz="1000" dirty="0">
                <a:solidFill>
                  <a:srgbClr val="898989"/>
                </a:solidFill>
                <a:latin typeface="Calibri" charset="0"/>
              </a:rPr>
              <a:t>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pic>
        <p:nvPicPr>
          <p:cNvPr id="1026" name="Picture 2" descr="https://upload.wikimedia.org/wikipedia/commons/c/c0/PSM_V10_D562_The_hindoo_ear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03" y="0"/>
            <a:ext cx="5199347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erb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" y="855743"/>
            <a:ext cx="2168696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Неоптимальный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1261"/>
            <a:ext cx="6971410" cy="2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27383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6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2995054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32995" y="3729150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71632" y="4398851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Разбор каждого </a:t>
            </a:r>
            <a:r>
              <a:rPr lang="en-US" dirty="0" smtClean="0"/>
              <a:t>INSERT`</a:t>
            </a:r>
            <a:r>
              <a:rPr lang="ru-RU" dirty="0" smtClean="0"/>
              <a:t>а</a:t>
            </a:r>
            <a:endParaRPr lang="ru-RU" dirty="0"/>
          </a:p>
        </p:txBody>
      </p:sp>
      <p:pic>
        <p:nvPicPr>
          <p:cNvPr id="1026" name="Picture 2" descr="Fig. 3.1. Query Process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53" y="1119211"/>
            <a:ext cx="5507834" cy="5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лево 3"/>
          <p:cNvSpPr/>
          <p:nvPr/>
        </p:nvSpPr>
        <p:spPr>
          <a:xfrm>
            <a:off x="6484511" y="5132947"/>
            <a:ext cx="1171977" cy="476518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</p:spTree>
    <p:extLst>
      <p:ext uri="{BB962C8B-B14F-4D97-AF65-F5344CB8AC3E}">
        <p14:creationId xmlns:p14="http://schemas.microsoft.com/office/powerpoint/2010/main" val="3447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514512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5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Процедура в </a:t>
            </a:r>
            <a:r>
              <a:rPr lang="en-US" dirty="0" smtClean="0"/>
              <a:t>PostgreSQL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9531"/>
            <a:ext cx="5818909" cy="53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Композитный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250"/>
            <a:ext cx="6542771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stgresq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69" y="3219323"/>
            <a:ext cx="4455062" cy="2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Приложение: </a:t>
            </a:r>
            <a:r>
              <a:rPr lang="ru-RU" dirty="0" err="1" smtClean="0"/>
              <a:t>биллинг</a:t>
            </a:r>
            <a:r>
              <a:rPr lang="ru-RU" dirty="0" smtClean="0"/>
              <a:t> для звонков </a:t>
            </a:r>
            <a:r>
              <a:rPr lang="ru-RU" dirty="0" err="1" smtClean="0"/>
              <a:t>колл</a:t>
            </a:r>
            <a:r>
              <a:rPr lang="ru-RU" dirty="0" smtClean="0"/>
              <a:t>-центра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         </a:t>
            </a:r>
            <a:r>
              <a:rPr lang="ru-RU" sz="2400" dirty="0" smtClean="0"/>
              <a:t>Звонков много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    </a:t>
            </a:r>
            <a:r>
              <a:rPr lang="ru-RU" sz="2400" dirty="0" smtClean="0"/>
              <a:t>Сложные запросы к данным</a:t>
            </a:r>
            <a:endParaRPr lang="ru-RU" dirty="0"/>
          </a:p>
        </p:txBody>
      </p:sp>
      <p:pic>
        <p:nvPicPr>
          <p:cNvPr id="8" name="Picture 78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4016"/>
            <a:ext cx="863600" cy="863600"/>
          </a:xfrm>
          <a:prstGeom prst="rect">
            <a:avLst/>
          </a:prstGeom>
        </p:spPr>
      </p:pic>
      <p:pic>
        <p:nvPicPr>
          <p:cNvPr id="11" name="Picture 71" descr="иконки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0229"/>
            <a:ext cx="850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6" y="0"/>
            <a:ext cx="7802064" cy="625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2303" y="620914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38657" y="283497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0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8999" y="1600202"/>
            <a:ext cx="8130309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Быстрая вставка – проблема решена</a:t>
            </a:r>
          </a:p>
          <a:p>
            <a:pPr marL="0" indent="0">
              <a:buNone/>
            </a:pPr>
            <a:r>
              <a:rPr lang="ru-RU" dirty="0" smtClean="0"/>
              <a:t>На других </a:t>
            </a:r>
            <a:r>
              <a:rPr lang="en-US" dirty="0" smtClean="0"/>
              <a:t>RDBMS </a:t>
            </a:r>
            <a:r>
              <a:rPr lang="ru-RU" dirty="0" smtClean="0"/>
              <a:t>можно также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</a:t>
            </a:r>
            <a:r>
              <a:rPr lang="ru-RU" dirty="0" smtClean="0"/>
              <a:t>о есть и минусы</a:t>
            </a:r>
            <a:r>
              <a:rPr lang="ru-RU" dirty="0" smtClean="0"/>
              <a:t>: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Неуправляемый </a:t>
            </a:r>
            <a:r>
              <a:rPr lang="ru-RU" dirty="0" smtClean="0"/>
              <a:t>код на базе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675800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2302896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03063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5"/>
            <a:ext cx="9143999" cy="622040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51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Бинарный импорт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8550784" cy="24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0093"/>
            <a:ext cx="8249700" cy="2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коде с использованием </a:t>
            </a:r>
            <a:r>
              <a:rPr lang="en-US" dirty="0" err="1" smtClean="0"/>
              <a:t>Npgsql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502453"/>
            <a:ext cx="8686800" cy="39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17" y="2873087"/>
            <a:ext cx="5467535" cy="1588131"/>
          </a:xfrm>
        </p:spPr>
      </p:pic>
    </p:spTree>
    <p:extLst>
      <p:ext uri="{BB962C8B-B14F-4D97-AF65-F5344CB8AC3E}">
        <p14:creationId xmlns:p14="http://schemas.microsoft.com/office/powerpoint/2010/main" val="34151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1166658"/>
            <a:ext cx="6770291" cy="1392876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2559534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7" y="3952410"/>
            <a:ext cx="6770291" cy="1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5345286"/>
            <a:ext cx="1345845" cy="1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99135" y="1948606"/>
            <a:ext cx="7772400" cy="1470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8933"/>
            <a:ext cx="7772400" cy="6448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880" y="6264057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70478" y="2555460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7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29</a:t>
            </a:fld>
            <a:endParaRPr lang="en-US" alt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86" y="274638"/>
            <a:ext cx="6117713" cy="5952815"/>
          </a:xfrm>
        </p:spPr>
      </p:pic>
    </p:spTree>
    <p:extLst>
      <p:ext uri="{BB962C8B-B14F-4D97-AF65-F5344CB8AC3E}">
        <p14:creationId xmlns:p14="http://schemas.microsoft.com/office/powerpoint/2010/main" val="32264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5236" y="1183656"/>
            <a:ext cx="7661564" cy="5178037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Вставка средствами </a:t>
            </a:r>
            <a:r>
              <a:rPr lang="en-US" sz="2400" dirty="0" smtClean="0"/>
              <a:t>Entity Framework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Вставка через процедуры на базе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Лучший вариант импорта</a:t>
            </a:r>
          </a:p>
        </p:txBody>
      </p:sp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170"/>
            <a:ext cx="431800" cy="431800"/>
          </a:xfrm>
          <a:prstGeom prst="rect">
            <a:avLst/>
          </a:prstGeom>
        </p:spPr>
      </p:pic>
      <p:pic>
        <p:nvPicPr>
          <p:cNvPr id="8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831"/>
            <a:ext cx="431800" cy="431800"/>
          </a:xfrm>
          <a:prstGeom prst="rect">
            <a:avLst/>
          </a:prstGeom>
        </p:spPr>
      </p:pic>
      <p:pic>
        <p:nvPicPr>
          <p:cNvPr id="9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472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852023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 на куче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05796"/>
              </p:ext>
            </p:extLst>
          </p:nvPr>
        </p:nvGraphicFramePr>
        <p:xfrm>
          <a:off x="628650" y="2327561"/>
          <a:ext cx="7886700" cy="254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59419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4753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8490247"/>
                    </a:ext>
                  </a:extLst>
                </a:gridCol>
              </a:tblGrid>
              <a:tr h="1274619"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Entity Framework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Composite Types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Binary COPY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2412399"/>
                  </a:ext>
                </a:extLst>
              </a:tr>
              <a:tr h="1274619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130 Mb</a:t>
                      </a:r>
                      <a:endParaRPr lang="ru-RU" sz="5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20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 smtClean="0"/>
                    </a:p>
                    <a:p>
                      <a:pPr algn="ctr"/>
                      <a:r>
                        <a:rPr lang="en-US" sz="2400" dirty="0" smtClean="0"/>
                        <a:t>21 Mb</a:t>
                      </a:r>
                      <a:endParaRPr lang="ru-RU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07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9006-1D51-4741-AB9C-5418F535FABC}" type="slidenum">
              <a:rPr lang="ru-RU" smtClean="0"/>
              <a:t>32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0" y="1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Всё – ради генерации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3" y="1307305"/>
            <a:ext cx="8977227" cy="5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Lagre</a:t>
            </a:r>
            <a:r>
              <a:rPr lang="en-US" dirty="0" smtClean="0"/>
              <a:t> objects heap (!)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2" y="1593273"/>
            <a:ext cx="8964255" cy="2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ru-RU" dirty="0" smtClean="0"/>
              <a:t>в </a:t>
            </a:r>
            <a:r>
              <a:rPr lang="en-US" dirty="0" smtClean="0"/>
              <a:t>PostgreSQL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5" y="2000251"/>
            <a:ext cx="8897771" cy="3121440"/>
          </a:xfrm>
        </p:spPr>
      </p:pic>
    </p:spTree>
    <p:extLst>
      <p:ext uri="{BB962C8B-B14F-4D97-AF65-F5344CB8AC3E}">
        <p14:creationId xmlns:p14="http://schemas.microsoft.com/office/powerpoint/2010/main" val="10219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03220"/>
            <a:ext cx="843741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CPU</a:t>
            </a:r>
            <a:r>
              <a:rPr lang="ru-RU" dirty="0" smtClean="0"/>
              <a:t> </a:t>
            </a:r>
            <a:r>
              <a:rPr lang="en-US" dirty="0" smtClean="0"/>
              <a:t>full-time </a:t>
            </a:r>
            <a:r>
              <a:rPr lang="ru-RU" dirty="0" smtClean="0"/>
              <a:t>выполняет задачи высокого</a:t>
            </a:r>
            <a:r>
              <a:rPr lang="en-US" dirty="0"/>
              <a:t> </a:t>
            </a:r>
            <a:r>
              <a:rPr lang="ru-RU" dirty="0" smtClean="0"/>
              <a:t>приоритета</a:t>
            </a:r>
          </a:p>
          <a:p>
            <a:pPr marL="0" indent="0">
              <a:buNone/>
            </a:pPr>
            <a:r>
              <a:rPr lang="en-US" dirty="0" smtClean="0"/>
              <a:t>     CPU </a:t>
            </a:r>
            <a:r>
              <a:rPr lang="ru-RU" dirty="0" smtClean="0"/>
              <a:t>активен 90-100% времени 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ru-RU" dirty="0" smtClean="0"/>
              <a:t>Износ систем охлаждения</a:t>
            </a:r>
            <a:endParaRPr lang="ru-RU" dirty="0"/>
          </a:p>
        </p:txBody>
      </p:sp>
      <p:pic>
        <p:nvPicPr>
          <p:cNvPr id="4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2"/>
            <a:ext cx="431800" cy="431800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158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8714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Партиционирование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" y="1828800"/>
            <a:ext cx="8510648" cy="3772496"/>
          </a:xfrm>
        </p:spPr>
      </p:pic>
    </p:spTree>
    <p:extLst>
      <p:ext uri="{BB962C8B-B14F-4D97-AF65-F5344CB8AC3E}">
        <p14:creationId xmlns:p14="http://schemas.microsoft.com/office/powerpoint/2010/main" val="11087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</a:t>
            </a:r>
            <a:r>
              <a:rPr lang="en-US" dirty="0" smtClean="0"/>
              <a:t> 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10146"/>
            <a:ext cx="8229600" cy="461602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     </a:t>
            </a:r>
            <a:r>
              <a:rPr lang="en-US" sz="2400" dirty="0" smtClean="0"/>
              <a:t>B-Tree </a:t>
            </a:r>
            <a:r>
              <a:rPr lang="ru-RU" sz="2400" dirty="0" smtClean="0"/>
              <a:t>занимает меньше памяти (</a:t>
            </a:r>
            <a:r>
              <a:rPr lang="en-US" sz="2400" dirty="0" smtClean="0"/>
              <a:t>&lt;40%</a:t>
            </a:r>
            <a:r>
              <a:rPr lang="ru-RU" sz="2400" dirty="0" smtClean="0"/>
              <a:t>)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Таблицы с тысячами </a:t>
            </a:r>
            <a:r>
              <a:rPr lang="ru-RU" sz="2400" dirty="0" err="1" smtClean="0"/>
              <a:t>партиций</a:t>
            </a:r>
            <a:r>
              <a:rPr lang="ru-RU" sz="2400" dirty="0" smtClean="0"/>
              <a:t> работают быстрее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COPY </a:t>
            </a:r>
            <a:r>
              <a:rPr lang="ru-RU" sz="2400" dirty="0" smtClean="0"/>
              <a:t>можно нацелить в основную таблицу: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1" y="3761930"/>
            <a:ext cx="7097058" cy="2114304"/>
          </a:xfrm>
          <a:prstGeom prst="rect">
            <a:avLst/>
          </a:prstGeom>
        </p:spPr>
      </p:pic>
      <p:pic>
        <p:nvPicPr>
          <p:cNvPr id="5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9042"/>
            <a:ext cx="431800" cy="431800"/>
          </a:xfrm>
          <a:prstGeom prst="rect">
            <a:avLst/>
          </a:prstGeom>
        </p:spPr>
      </p:pic>
      <p:pic>
        <p:nvPicPr>
          <p:cNvPr id="6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0130"/>
            <a:ext cx="431800" cy="431800"/>
          </a:xfrm>
          <a:prstGeom prst="rect">
            <a:avLst/>
          </a:prstGeom>
        </p:spPr>
      </p:pic>
      <p:pic>
        <p:nvPicPr>
          <p:cNvPr id="7" name="Picture 101" descr="иконки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958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3933056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692275" y="4490182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Дальше действовать будем мы!</a:t>
            </a:r>
          </a:p>
        </p:txBody>
      </p:sp>
      <p:pic>
        <p:nvPicPr>
          <p:cNvPr id="7" name="Picture 6" descr="all-logos-tinkoff_150113_RG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6" y="1360344"/>
            <a:ext cx="4826476" cy="1276568"/>
          </a:xfrm>
          <a:prstGeom prst="rect">
            <a:avLst/>
          </a:prstGeom>
        </p:spPr>
      </p:pic>
      <p:pic>
        <p:nvPicPr>
          <p:cNvPr id="9" name="Picture 8" descr="Tinkoff-RU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67" y="6093296"/>
            <a:ext cx="154046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2"/>
            <a:ext cx="6960364" cy="42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1486"/>
            <a:ext cx="6394635" cy="4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через </a:t>
            </a:r>
            <a:r>
              <a:rPr lang="en-US" dirty="0" smtClean="0"/>
              <a:t>Entity Framework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" y="2176529"/>
            <a:ext cx="9091484" cy="29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36" y="0"/>
            <a:ext cx="7548264" cy="651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9352" y="6294001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08457" y="259440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71" y="43161"/>
            <a:ext cx="7428219" cy="643491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AFC8A8-551A-4201-BE66-ECB93A0A1032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  <p:sp>
        <p:nvSpPr>
          <p:cNvPr id="5" name="TextBox 4"/>
          <p:cNvSpPr txBox="1"/>
          <p:nvPr/>
        </p:nvSpPr>
        <p:spPr>
          <a:xfrm>
            <a:off x="5158860" y="6259812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Rows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7929" y="2590278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27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изобретать велосипед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1061819"/>
            <a:ext cx="5103116" cy="536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2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223</Words>
  <Application>Microsoft Office PowerPoint</Application>
  <PresentationFormat>Экран (4:3)</PresentationFormat>
  <Paragraphs>92</Paragraphs>
  <Slides>39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MS PGothic</vt:lpstr>
      <vt:lpstr>MS PGothic</vt:lpstr>
      <vt:lpstr>Arial</vt:lpstr>
      <vt:lpstr>Calibri</vt:lpstr>
      <vt:lpstr>Cambria</vt:lpstr>
      <vt:lpstr>Office Theme</vt:lpstr>
      <vt:lpstr>1_Office Theme</vt:lpstr>
      <vt:lpstr>PostgreSQL  Under Pressure</vt:lpstr>
      <vt:lpstr>Приложение: биллинг для звонков колл-центра</vt:lpstr>
      <vt:lpstr>Содержание</vt:lpstr>
      <vt:lpstr>Модель</vt:lpstr>
      <vt:lpstr>Таблица</vt:lpstr>
      <vt:lpstr>Вставка через Entity Framework</vt:lpstr>
      <vt:lpstr>Презентация PowerPoint</vt:lpstr>
      <vt:lpstr>Презентация PowerPoint</vt:lpstr>
      <vt:lpstr>Не изобретать велосипед</vt:lpstr>
      <vt:lpstr>Неоптимальный SQL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Разбор каждого INSERT`а</vt:lpstr>
      <vt:lpstr>Презентация PowerPoint</vt:lpstr>
      <vt:lpstr>Презентация PowerPoint</vt:lpstr>
      <vt:lpstr>Процедура в PostgreSQL</vt:lpstr>
      <vt:lpstr>Композитный тип</vt:lpstr>
      <vt:lpstr>Презентация PowerPoint</vt:lpstr>
      <vt:lpstr>Обсуждение</vt:lpstr>
      <vt:lpstr>Презентация PowerPoint</vt:lpstr>
      <vt:lpstr>Бинарный импорт</vt:lpstr>
      <vt:lpstr>В коде с использованием Npgsql</vt:lpstr>
      <vt:lpstr>В коде с использованием Npgsql</vt:lpstr>
      <vt:lpstr>Заголовок</vt:lpstr>
      <vt:lpstr>Данные</vt:lpstr>
      <vt:lpstr>Презентация PowerPoint</vt:lpstr>
      <vt:lpstr>Презентация PowerPoint</vt:lpstr>
      <vt:lpstr>Тем временем на куче</vt:lpstr>
      <vt:lpstr>Тем временем на куче</vt:lpstr>
      <vt:lpstr>Презентация PowerPoint</vt:lpstr>
      <vt:lpstr>Всё – ради генерации SQL</vt:lpstr>
      <vt:lpstr>Lagre objects heap (!)</vt:lpstr>
      <vt:lpstr>B-Tree в PostgreSQL</vt:lpstr>
      <vt:lpstr>SWAP</vt:lpstr>
      <vt:lpstr>Партиционирование</vt:lpstr>
      <vt:lpstr>Postgres 12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Джон Смит</dc:creator>
  <cp:lastModifiedBy>Джон Смит</cp:lastModifiedBy>
  <cp:revision>57</cp:revision>
  <dcterms:created xsi:type="dcterms:W3CDTF">2019-10-20T03:10:23Z</dcterms:created>
  <dcterms:modified xsi:type="dcterms:W3CDTF">2019-11-17T15:40:45Z</dcterms:modified>
</cp:coreProperties>
</file>